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  <p:embeddedFont>
      <p:font typeface="Maven Pro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358be574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358be574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358be574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358be574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358be574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358be574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358be574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358be574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358be574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358be574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358be574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1358be574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358be574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358be574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358be574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358be574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2a4933ed0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2a4933ed0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a4933ed0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a4933ed0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2a4933ed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2a4933ed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2a4933ed0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2a4933ed0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358be574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358be574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358be574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358be574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358be574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358be574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358be574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358be574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2a4933ed0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2a4933ed0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358be574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358be574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PnylE5OiGwbvgrmxq6SUBsb5FPcXsmOa/view" TargetMode="External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60762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Biological image analysis: from segmentation to database building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in action</a:t>
            </a:r>
            <a:endParaRPr/>
          </a:p>
        </p:txBody>
      </p:sp>
      <p:sp>
        <p:nvSpPr>
          <p:cNvPr id="342" name="Google Shape;342;p22"/>
          <p:cNvSpPr txBox="1"/>
          <p:nvPr/>
        </p:nvSpPr>
        <p:spPr>
          <a:xfrm>
            <a:off x="493475" y="1343425"/>
            <a:ext cx="82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1:</a:t>
            </a:r>
            <a:endParaRPr/>
          </a:p>
        </p:txBody>
      </p:sp>
      <p:pic>
        <p:nvPicPr>
          <p:cNvPr id="343" name="Google Shape;3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6025"/>
            <a:ext cx="8839199" cy="2918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in action</a:t>
            </a:r>
            <a:endParaRPr/>
          </a:p>
        </p:txBody>
      </p:sp>
      <p:sp>
        <p:nvSpPr>
          <p:cNvPr id="349" name="Google Shape;349;p23"/>
          <p:cNvSpPr txBox="1"/>
          <p:nvPr/>
        </p:nvSpPr>
        <p:spPr>
          <a:xfrm>
            <a:off x="493475" y="1343425"/>
            <a:ext cx="82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1:</a:t>
            </a:r>
            <a:endParaRPr/>
          </a:p>
        </p:txBody>
      </p:sp>
      <p:pic>
        <p:nvPicPr>
          <p:cNvPr id="350" name="Google Shape;3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6025"/>
            <a:ext cx="8839200" cy="2930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in action</a:t>
            </a:r>
            <a:endParaRPr/>
          </a:p>
        </p:txBody>
      </p:sp>
      <p:sp>
        <p:nvSpPr>
          <p:cNvPr id="356" name="Google Shape;356;p24"/>
          <p:cNvSpPr txBox="1"/>
          <p:nvPr/>
        </p:nvSpPr>
        <p:spPr>
          <a:xfrm>
            <a:off x="493475" y="1343425"/>
            <a:ext cx="824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2: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Typical U-net model without augmentation (7,759,521 parameters)</a:t>
            </a:r>
            <a:endParaRPr/>
          </a:p>
        </p:txBody>
      </p:sp>
      <p:pic>
        <p:nvPicPr>
          <p:cNvPr id="357" name="Google Shape;3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27" y="2327125"/>
            <a:ext cx="8175347" cy="26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in action</a:t>
            </a:r>
            <a:endParaRPr/>
          </a:p>
        </p:txBody>
      </p:sp>
      <p:sp>
        <p:nvSpPr>
          <p:cNvPr id="363" name="Google Shape;363;p25"/>
          <p:cNvSpPr txBox="1"/>
          <p:nvPr/>
        </p:nvSpPr>
        <p:spPr>
          <a:xfrm>
            <a:off x="493475" y="1343425"/>
            <a:ext cx="824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2: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Typical U-net model without augmentation (7,759,521 parameters)</a:t>
            </a:r>
            <a:endParaRPr/>
          </a:p>
        </p:txBody>
      </p:sp>
      <p:pic>
        <p:nvPicPr>
          <p:cNvPr id="364" name="Google Shape;3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73" y="2327125"/>
            <a:ext cx="8096054" cy="26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in action</a:t>
            </a:r>
            <a:endParaRPr/>
          </a:p>
        </p:txBody>
      </p:sp>
      <p:sp>
        <p:nvSpPr>
          <p:cNvPr id="370" name="Google Shape;370;p26"/>
          <p:cNvSpPr txBox="1"/>
          <p:nvPr/>
        </p:nvSpPr>
        <p:spPr>
          <a:xfrm>
            <a:off x="493475" y="1343425"/>
            <a:ext cx="824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2: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Typical U-net model without augmentation (7,759,521 parameters)</a:t>
            </a:r>
            <a:endParaRPr/>
          </a:p>
        </p:txBody>
      </p:sp>
      <p:pic>
        <p:nvPicPr>
          <p:cNvPr id="371" name="Google Shape;3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45" y="2327125"/>
            <a:ext cx="7966311" cy="26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in action</a:t>
            </a:r>
            <a:endParaRPr/>
          </a:p>
        </p:txBody>
      </p:sp>
      <p:sp>
        <p:nvSpPr>
          <p:cNvPr id="377" name="Google Shape;377;p27"/>
          <p:cNvSpPr txBox="1"/>
          <p:nvPr/>
        </p:nvSpPr>
        <p:spPr>
          <a:xfrm>
            <a:off x="493475" y="1343425"/>
            <a:ext cx="824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3: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Typical U-net model with augmentation (7,759,521 parameters)</a:t>
            </a:r>
            <a:endParaRPr/>
          </a:p>
        </p:txBody>
      </p:sp>
      <p:pic>
        <p:nvPicPr>
          <p:cNvPr id="378" name="Google Shape;3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26" y="2327125"/>
            <a:ext cx="8175949" cy="26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in action</a:t>
            </a:r>
            <a:endParaRPr/>
          </a:p>
        </p:txBody>
      </p:sp>
      <p:sp>
        <p:nvSpPr>
          <p:cNvPr id="384" name="Google Shape;384;p28"/>
          <p:cNvSpPr txBox="1"/>
          <p:nvPr/>
        </p:nvSpPr>
        <p:spPr>
          <a:xfrm>
            <a:off x="493475" y="1343425"/>
            <a:ext cx="824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3: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Typical U-net model with augmentation (7,759,521 parameters)</a:t>
            </a:r>
            <a:endParaRPr/>
          </a:p>
        </p:txBody>
      </p:sp>
      <p:pic>
        <p:nvPicPr>
          <p:cNvPr id="385" name="Google Shape;3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39" y="2327125"/>
            <a:ext cx="8302723" cy="26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in action</a:t>
            </a:r>
            <a:endParaRPr/>
          </a:p>
        </p:txBody>
      </p:sp>
      <p:sp>
        <p:nvSpPr>
          <p:cNvPr id="391" name="Google Shape;391;p29"/>
          <p:cNvSpPr txBox="1"/>
          <p:nvPr/>
        </p:nvSpPr>
        <p:spPr>
          <a:xfrm>
            <a:off x="493475" y="1343425"/>
            <a:ext cx="824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3: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Typical U-net model with augmentation (7,759,521 parameters)</a:t>
            </a:r>
            <a:endParaRPr/>
          </a:p>
        </p:txBody>
      </p:sp>
      <p:pic>
        <p:nvPicPr>
          <p:cNvPr id="392" name="Google Shape;3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63" y="2327125"/>
            <a:ext cx="8052273" cy="26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Web-app deployment</a:t>
            </a:r>
            <a:endParaRPr/>
          </a:p>
        </p:txBody>
      </p:sp>
      <p:pic>
        <p:nvPicPr>
          <p:cNvPr id="398" name="Google Shape;398;p30" title="streamlit-app_v2-2022-02-10-08-02-53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450" y="1750275"/>
            <a:ext cx="4321100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Wrap-up</a:t>
            </a:r>
            <a:endParaRPr/>
          </a:p>
        </p:txBody>
      </p:sp>
      <p:sp>
        <p:nvSpPr>
          <p:cNvPr id="404" name="Google Shape;404;p31"/>
          <p:cNvSpPr txBox="1"/>
          <p:nvPr/>
        </p:nvSpPr>
        <p:spPr>
          <a:xfrm>
            <a:off x="1154675" y="1374700"/>
            <a:ext cx="73611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Tools used:</a:t>
            </a:r>
            <a:endParaRPr b="1" sz="16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 wrangling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 visualisation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Computer vision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Database building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Things to add:</a:t>
            </a:r>
            <a:endParaRPr b="1" sz="16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Combine with traditional ML (i.e KNN, SVM…)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Analyse some extra features (i.e computer area of cells and so on to perform deeper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THANK YOU FOR YOUR ATTENTION!</a:t>
            </a:r>
            <a:endParaRPr b="1"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image segmentation and why it is important</a:t>
            </a:r>
            <a:endParaRPr/>
          </a:p>
        </p:txBody>
      </p:sp>
      <p:sp>
        <p:nvSpPr>
          <p:cNvPr id="283" name="Google Shape;283;p14"/>
          <p:cNvSpPr txBox="1"/>
          <p:nvPr/>
        </p:nvSpPr>
        <p:spPr>
          <a:xfrm>
            <a:off x="891450" y="1603300"/>
            <a:ext cx="73611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Definition:</a:t>
            </a:r>
            <a:endParaRPr b="1"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segmentation consists in partitioning an image into multiple regions that contain information. The goal is to reduce the complexity of an image in order to simplify the analysis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600"/>
              <a:t>Types of segmentation:</a:t>
            </a:r>
            <a:endParaRPr b="1" sz="16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Semantic Segmentation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Instance Segmentation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Use of Image Segmentation:</a:t>
            </a:r>
            <a:endParaRPr b="1" sz="16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Medical Images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Autonomous systems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Geographical Image Analysis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</a:t>
            </a:r>
            <a:endParaRPr b="1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segment images: deep learning models</a:t>
            </a:r>
            <a:endParaRPr/>
          </a:p>
        </p:txBody>
      </p:sp>
      <p:pic>
        <p:nvPicPr>
          <p:cNvPr id="289" name="Google Shape;2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175" y="1611000"/>
            <a:ext cx="4190725" cy="27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5"/>
          <p:cNvSpPr txBox="1"/>
          <p:nvPr/>
        </p:nvSpPr>
        <p:spPr>
          <a:xfrm>
            <a:off x="1400688" y="4563200"/>
            <a:ext cx="22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U-Net model for segmentation</a:t>
            </a:r>
            <a:endParaRPr sz="1200"/>
          </a:p>
        </p:txBody>
      </p:sp>
      <p:sp>
        <p:nvSpPr>
          <p:cNvPr id="291" name="Google Shape;291;p15"/>
          <p:cNvSpPr txBox="1"/>
          <p:nvPr/>
        </p:nvSpPr>
        <p:spPr>
          <a:xfrm>
            <a:off x="4644900" y="1597875"/>
            <a:ext cx="53403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Architecture of the model: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r>
              <a:rPr lang="en"/>
              <a:t>CNN encompassing multiple Conv layers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combined with MaxPooling and concatenation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Example of existing model:</a:t>
            </a:r>
            <a:endParaRPr b="1" sz="16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FCN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U-Net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ParseNet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FPN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Mask RCN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DeepLab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…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Instance Segmentation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44"/>
              <a:t>Detect single neuronal cells in microscopy images</a:t>
            </a:r>
            <a:endParaRPr sz="1844"/>
          </a:p>
        </p:txBody>
      </p:sp>
      <p:grpSp>
        <p:nvGrpSpPr>
          <p:cNvPr id="297" name="Google Shape;297;p16"/>
          <p:cNvGrpSpPr/>
          <p:nvPr/>
        </p:nvGrpSpPr>
        <p:grpSpPr>
          <a:xfrm>
            <a:off x="304800" y="1902675"/>
            <a:ext cx="4251300" cy="2253100"/>
            <a:chOff x="152400" y="1750275"/>
            <a:chExt cx="4251300" cy="2253100"/>
          </a:xfrm>
        </p:grpSpPr>
        <p:sp>
          <p:nvSpPr>
            <p:cNvPr id="298" name="Google Shape;298;p16"/>
            <p:cNvSpPr txBox="1"/>
            <p:nvPr/>
          </p:nvSpPr>
          <p:spPr>
            <a:xfrm>
              <a:off x="152400" y="3680275"/>
              <a:ext cx="4251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https://www.kaggle.com/c/sartorius-cell-instance-segmentation</a:t>
              </a:r>
              <a:endParaRPr sz="900"/>
            </a:p>
          </p:txBody>
        </p:sp>
        <p:grpSp>
          <p:nvGrpSpPr>
            <p:cNvPr id="299" name="Google Shape;299;p16"/>
            <p:cNvGrpSpPr/>
            <p:nvPr/>
          </p:nvGrpSpPr>
          <p:grpSpPr>
            <a:xfrm>
              <a:off x="152400" y="1750275"/>
              <a:ext cx="4072626" cy="1938835"/>
              <a:chOff x="152400" y="1750275"/>
              <a:chExt cx="4072626" cy="1938835"/>
            </a:xfrm>
          </p:grpSpPr>
          <p:pic>
            <p:nvPicPr>
              <p:cNvPr id="300" name="Google Shape;300;p1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52400" y="1750275"/>
                <a:ext cx="4072623" cy="911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" name="Google Shape;301;p1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52400" y="2728850"/>
                <a:ext cx="4072626" cy="960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02" name="Google Shape;302;p16"/>
          <p:cNvSpPr txBox="1"/>
          <p:nvPr/>
        </p:nvSpPr>
        <p:spPr>
          <a:xfrm>
            <a:off x="4587350" y="1771350"/>
            <a:ext cx="4072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train folder containing img in .png format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test folder </a:t>
            </a:r>
            <a:r>
              <a:rPr lang="en"/>
              <a:t>containing</a:t>
            </a:r>
            <a:r>
              <a:rPr lang="en"/>
              <a:t> 3 images to test the prediction (for submission)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.csv file </a:t>
            </a:r>
            <a:r>
              <a:rPr lang="en"/>
              <a:t>containing</a:t>
            </a:r>
            <a:r>
              <a:rPr lang="en"/>
              <a:t> amongst other thing the rle of each cell as well as the cell type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 extra folder containing different cell type to try on</a:t>
            </a:r>
            <a:endParaRPr/>
          </a:p>
        </p:txBody>
      </p:sp>
      <p:sp>
        <p:nvSpPr>
          <p:cNvPr id="303" name="Google Shape;303;p16"/>
          <p:cNvSpPr txBox="1"/>
          <p:nvPr/>
        </p:nvSpPr>
        <p:spPr>
          <a:xfrm>
            <a:off x="903300" y="4360725"/>
            <a:ext cx="733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Here the goal is to create masks around cells, not to classify them : </a:t>
            </a:r>
            <a:r>
              <a:rPr b="1" lang="en"/>
              <a:t>Semantic Segmentation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 sz="1844"/>
          </a:p>
        </p:txBody>
      </p:sp>
      <p:pic>
        <p:nvPicPr>
          <p:cNvPr id="309" name="Google Shape;3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03" y="1597875"/>
            <a:ext cx="7646594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 sz="1844"/>
          </a:p>
        </p:txBody>
      </p:sp>
      <p:pic>
        <p:nvPicPr>
          <p:cNvPr id="315" name="Google Shape;3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560" y="1560938"/>
            <a:ext cx="7482880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 sz="1844"/>
          </a:p>
        </p:txBody>
      </p:sp>
      <p:pic>
        <p:nvPicPr>
          <p:cNvPr id="321" name="Google Shape;3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052" y="1597875"/>
            <a:ext cx="7529895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 action</a:t>
            </a:r>
            <a:endParaRPr/>
          </a:p>
        </p:txBody>
      </p:sp>
      <p:sp>
        <p:nvSpPr>
          <p:cNvPr id="327" name="Google Shape;327;p20"/>
          <p:cNvSpPr txBox="1"/>
          <p:nvPr/>
        </p:nvSpPr>
        <p:spPr>
          <a:xfrm>
            <a:off x="493475" y="1343425"/>
            <a:ext cx="824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1: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Simple model composed of 5 convolutional layers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Augmentation of data (RandomTranslation, RandomZoom,  RandomRotation, RandomFlip)</a:t>
            </a:r>
            <a:endParaRPr/>
          </a:p>
        </p:txBody>
      </p:sp>
      <p:pic>
        <p:nvPicPr>
          <p:cNvPr id="328" name="Google Shape;3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363" y="2343150"/>
            <a:ext cx="4985274" cy="26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0"/>
          <p:cNvSpPr txBox="1"/>
          <p:nvPr/>
        </p:nvSpPr>
        <p:spPr>
          <a:xfrm>
            <a:off x="5607775" y="4625200"/>
            <a:ext cx="130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summary</a:t>
            </a:r>
            <a:endParaRPr b="1"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in action</a:t>
            </a:r>
            <a:endParaRPr/>
          </a:p>
        </p:txBody>
      </p:sp>
      <p:sp>
        <p:nvSpPr>
          <p:cNvPr id="335" name="Google Shape;335;p21"/>
          <p:cNvSpPr txBox="1"/>
          <p:nvPr/>
        </p:nvSpPr>
        <p:spPr>
          <a:xfrm>
            <a:off x="493475" y="1343425"/>
            <a:ext cx="82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1:</a:t>
            </a:r>
            <a:endParaRPr/>
          </a:p>
        </p:txBody>
      </p:sp>
      <p:pic>
        <p:nvPicPr>
          <p:cNvPr id="336" name="Google Shape;3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6025"/>
            <a:ext cx="8839201" cy="2865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